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BB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87" d="100"/>
          <a:sy n="87" d="100"/>
        </p:scale>
        <p:origin x="69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ECF85-D775-499F-98ED-FD3A43951D8E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BFA52-B82C-4AED-849E-27CEC5BF67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2826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BFA52-B82C-4AED-849E-27CEC5BF679F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188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r="1197" b="6660"/>
          <a:stretch/>
        </p:blipFill>
        <p:spPr>
          <a:xfrm>
            <a:off x="0" y="0"/>
            <a:ext cx="12192000" cy="686563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50" y="116512"/>
            <a:ext cx="1025132" cy="102970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202287" y="1352281"/>
            <a:ext cx="76500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>
                <a:latin typeface="Lucida Calligraphy" panose="03010101010101010101" pitchFamily="66" charset="0"/>
              </a:rPr>
              <a:t>Unidad </a:t>
            </a:r>
            <a:r>
              <a:rPr lang="es-CL" sz="4400" b="1" dirty="0" smtClean="0">
                <a:latin typeface="Lucida Calligraphy" panose="03010101010101010101" pitchFamily="66" charset="0"/>
              </a:rPr>
              <a:t>I: Desde una mirada funcional a una </a:t>
            </a:r>
            <a:r>
              <a:rPr lang="es-CL" sz="4400" b="1" dirty="0" smtClean="0">
                <a:latin typeface="Lucida Calligraphy" panose="03010101010101010101" pitchFamily="66" charset="0"/>
              </a:rPr>
              <a:t>estética </a:t>
            </a:r>
            <a:endParaRPr lang="es-ES" sz="4400" b="1" dirty="0">
              <a:latin typeface="Lucida Calligraphy" panose="03010101010101010101" pitchFamily="66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44697" y="6211669"/>
            <a:ext cx="11565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Lucida Calligraphy" panose="03010101010101010101" pitchFamily="66" charset="0"/>
              </a:rPr>
              <a:t>Nombre de la  profesora: María Paz Fuentes. Asignatura: Artes Visuales Diferenciado. Curso: III Medios.</a:t>
            </a:r>
            <a:endParaRPr lang="es-ES" dirty="0">
              <a:latin typeface="Lucida Calligraphy" panose="03010101010101010101" pitchFamily="66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850783" y="3696237"/>
            <a:ext cx="4327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>
                <a:latin typeface="Lucida Calligraphy" panose="03010101010101010101" pitchFamily="66" charset="0"/>
              </a:rPr>
              <a:t>Guía N° 4.</a:t>
            </a:r>
            <a:endParaRPr lang="es-ES" sz="28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332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solidFill>
                  <a:srgbClr val="FFC000"/>
                </a:solidFill>
                <a:latin typeface="Lucida Calligraphy" panose="03010101010101010101" pitchFamily="66" charset="0"/>
              </a:rPr>
              <a:t>Perspectivas.</a:t>
            </a:r>
            <a:r>
              <a:rPr lang="es-CL" dirty="0" smtClean="0">
                <a:latin typeface="Lucida Calligraphy" panose="03010101010101010101" pitchFamily="66" charset="0"/>
              </a:rPr>
              <a:t/>
            </a:r>
            <a:br>
              <a:rPr lang="es-CL" dirty="0" smtClean="0">
                <a:latin typeface="Lucida Calligraphy" panose="03010101010101010101" pitchFamily="66" charset="0"/>
              </a:rPr>
            </a:br>
            <a:r>
              <a:rPr lang="es-CL" dirty="0" smtClean="0">
                <a:solidFill>
                  <a:srgbClr val="C9BB09"/>
                </a:solidFill>
                <a:latin typeface="Lucida Calligraphy" panose="03010101010101010101" pitchFamily="66" charset="0"/>
              </a:rPr>
              <a:t>Perspectiva en el dibujo.</a:t>
            </a:r>
            <a:endParaRPr lang="es-ES" dirty="0">
              <a:solidFill>
                <a:srgbClr val="C9BB09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9" t="50903" r="27801" b="6147"/>
          <a:stretch/>
        </p:blipFill>
        <p:spPr>
          <a:xfrm>
            <a:off x="7194482" y="2253803"/>
            <a:ext cx="4310130" cy="3232597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CuadroTexto 4"/>
          <p:cNvSpPr txBox="1"/>
          <p:nvPr/>
        </p:nvSpPr>
        <p:spPr>
          <a:xfrm>
            <a:off x="3425780" y="2253803"/>
            <a:ext cx="3477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Existen 3 tipos perspectivas que las presentare a continuación: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Perspectivas axonometría.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Perspectivas caballera.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Perspectivas cónica.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5168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 smtClean="0">
                <a:solidFill>
                  <a:srgbClr val="FFC000"/>
                </a:solidFill>
                <a:latin typeface="Lucida Calligraphy" panose="03010101010101010101" pitchFamily="66" charset="0"/>
              </a:rPr>
              <a:t>Perspectivas.</a:t>
            </a:r>
            <a:r>
              <a:rPr lang="es-CL" dirty="0" smtClean="0">
                <a:latin typeface="Lucida Calligraphy" panose="03010101010101010101" pitchFamily="66" charset="0"/>
              </a:rPr>
              <a:t/>
            </a:r>
            <a:br>
              <a:rPr lang="es-CL" dirty="0" smtClean="0">
                <a:latin typeface="Lucida Calligraphy" panose="03010101010101010101" pitchFamily="66" charset="0"/>
              </a:rPr>
            </a:br>
            <a:r>
              <a:rPr lang="es-CL" dirty="0" smtClean="0">
                <a:solidFill>
                  <a:srgbClr val="C9BB09"/>
                </a:solidFill>
                <a:latin typeface="Lucida Calligraphy" panose="03010101010101010101" pitchFamily="66" charset="0"/>
              </a:rPr>
              <a:t>Perspectivas Axonométrica.</a:t>
            </a:r>
            <a:endParaRPr lang="es-ES" dirty="0">
              <a:solidFill>
                <a:srgbClr val="C9BB09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9" t="39654" r="25756" b="9897"/>
          <a:stretch/>
        </p:blipFill>
        <p:spPr>
          <a:xfrm>
            <a:off x="7328078" y="2351691"/>
            <a:ext cx="4005980" cy="350819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CuadroTexto 4"/>
          <p:cNvSpPr txBox="1"/>
          <p:nvPr/>
        </p:nvSpPr>
        <p:spPr>
          <a:xfrm>
            <a:off x="3026535" y="3193961"/>
            <a:ext cx="3812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Son utilizadas para realizar </a:t>
            </a:r>
            <a:r>
              <a:rPr lang="es-CL" dirty="0" smtClean="0"/>
              <a:t>diseños </a:t>
            </a:r>
            <a:r>
              <a:rPr lang="es-CL" dirty="0" smtClean="0"/>
              <a:t>previos a mano alzada los ejes deben realizarse con escuadra y cartabón.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2867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solidFill>
                  <a:srgbClr val="FFC000"/>
                </a:solidFill>
                <a:latin typeface="Lucida Calligraphy" panose="03010101010101010101" pitchFamily="66" charset="0"/>
              </a:rPr>
              <a:t>Perspectivas.</a:t>
            </a:r>
            <a:r>
              <a:rPr lang="es-CL" dirty="0" smtClean="0">
                <a:latin typeface="Lucida Calligraphy" panose="03010101010101010101" pitchFamily="66" charset="0"/>
              </a:rPr>
              <a:t/>
            </a:r>
            <a:br>
              <a:rPr lang="es-CL" dirty="0" smtClean="0">
                <a:latin typeface="Lucida Calligraphy" panose="03010101010101010101" pitchFamily="66" charset="0"/>
              </a:rPr>
            </a:br>
            <a:r>
              <a:rPr lang="es-CL" dirty="0" smtClean="0">
                <a:solidFill>
                  <a:srgbClr val="C9BB09"/>
                </a:solidFill>
                <a:latin typeface="Lucida Calligraphy" panose="03010101010101010101" pitchFamily="66" charset="0"/>
              </a:rPr>
              <a:t>Perspectivas Caballera.</a:t>
            </a:r>
            <a:endParaRPr lang="es-ES" dirty="0">
              <a:solidFill>
                <a:srgbClr val="C9BB09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37609" r="20387" b="10579"/>
          <a:stretch/>
        </p:blipFill>
        <p:spPr>
          <a:xfrm>
            <a:off x="2691685" y="2352885"/>
            <a:ext cx="4904406" cy="340397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CuadroTexto 4"/>
          <p:cNvSpPr txBox="1"/>
          <p:nvPr/>
        </p:nvSpPr>
        <p:spPr>
          <a:xfrm>
            <a:off x="8143226" y="3464417"/>
            <a:ext cx="3361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Contiene objetos con deformidades con eje principales X, Y, Z.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6989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solidFill>
                  <a:srgbClr val="FFC000"/>
                </a:solidFill>
                <a:latin typeface="Lucida Calligraphy" panose="03010101010101010101" pitchFamily="66" charset="0"/>
              </a:rPr>
              <a:t>Perspectivas.</a:t>
            </a:r>
            <a:r>
              <a:rPr lang="es-CL" dirty="0" smtClean="0">
                <a:latin typeface="Lucida Calligraphy" panose="03010101010101010101" pitchFamily="66" charset="0"/>
              </a:rPr>
              <a:t/>
            </a:r>
            <a:br>
              <a:rPr lang="es-CL" dirty="0" smtClean="0">
                <a:latin typeface="Lucida Calligraphy" panose="03010101010101010101" pitchFamily="66" charset="0"/>
              </a:rPr>
            </a:br>
            <a:r>
              <a:rPr lang="es-CL" dirty="0" smtClean="0">
                <a:solidFill>
                  <a:srgbClr val="C9BB09"/>
                </a:solidFill>
                <a:latin typeface="Lucida Calligraphy" panose="03010101010101010101" pitchFamily="66" charset="0"/>
              </a:rPr>
              <a:t>Perspectiva Cónica.</a:t>
            </a:r>
            <a:endParaRPr lang="es-ES" dirty="0">
              <a:solidFill>
                <a:srgbClr val="C9BB09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2" t="45754" r="27065" b="19568"/>
          <a:stretch/>
        </p:blipFill>
        <p:spPr>
          <a:xfrm>
            <a:off x="4087203" y="3090355"/>
            <a:ext cx="6271448" cy="358368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CuadroTexto 4"/>
          <p:cNvSpPr txBox="1"/>
          <p:nvPr/>
        </p:nvSpPr>
        <p:spPr>
          <a:xfrm>
            <a:off x="3821373" y="1905000"/>
            <a:ext cx="6660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Es utilizada en la arquitectura porque es </a:t>
            </a:r>
            <a:r>
              <a:rPr lang="es-CL" dirty="0" smtClean="0"/>
              <a:t>más </a:t>
            </a:r>
            <a:r>
              <a:rPr lang="es-CL" dirty="0" smtClean="0"/>
              <a:t>compleja en representar gráficamente el volumen de edificios además esta se aproxima a la visión real.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4504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solidFill>
                  <a:srgbClr val="FFC000"/>
                </a:solidFill>
                <a:latin typeface="Lucida Calligraphy" panose="03010101010101010101" pitchFamily="66" charset="0"/>
              </a:rPr>
              <a:t>Perspectivas.</a:t>
            </a:r>
            <a:r>
              <a:rPr lang="es-CL" dirty="0" smtClean="0">
                <a:latin typeface="Lucida Calligraphy" panose="03010101010101010101" pitchFamily="66" charset="0"/>
              </a:rPr>
              <a:t/>
            </a:r>
            <a:br>
              <a:rPr lang="es-CL" dirty="0" smtClean="0">
                <a:latin typeface="Lucida Calligraphy" panose="03010101010101010101" pitchFamily="66" charset="0"/>
              </a:rPr>
            </a:br>
            <a:r>
              <a:rPr lang="es-CL" dirty="0" smtClean="0">
                <a:solidFill>
                  <a:srgbClr val="C9BB09"/>
                </a:solidFill>
                <a:latin typeface="Lucida Calligraphy" panose="03010101010101010101" pitchFamily="66" charset="0"/>
              </a:rPr>
              <a:t>Perspectiva Isométrica.</a:t>
            </a:r>
            <a:endParaRPr lang="es-ES" dirty="0">
              <a:solidFill>
                <a:srgbClr val="C9BB09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3" t="42865" r="26794" b="18846"/>
          <a:stretch/>
        </p:blipFill>
        <p:spPr>
          <a:xfrm>
            <a:off x="4476465" y="2066661"/>
            <a:ext cx="4817660" cy="3039714"/>
          </a:xfrm>
        </p:spPr>
      </p:pic>
      <p:sp>
        <p:nvSpPr>
          <p:cNvPr id="5" name="CuadroTexto 4"/>
          <p:cNvSpPr txBox="1"/>
          <p:nvPr/>
        </p:nvSpPr>
        <p:spPr>
          <a:xfrm>
            <a:off x="3193577" y="5268037"/>
            <a:ext cx="8174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Es una forma de proyección gráfica en la que se constituye una representación de un </a:t>
            </a:r>
            <a:r>
              <a:rPr lang="es-CL" dirty="0" smtClean="0"/>
              <a:t>objeto </a:t>
            </a:r>
            <a:r>
              <a:rPr lang="es-CL" dirty="0" smtClean="0"/>
              <a:t>tridimensional en dos dimensiones, en la que los ejes de referencia tienen ángulos de 120°.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6428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solidFill>
                  <a:srgbClr val="FFC000"/>
                </a:solidFill>
                <a:latin typeface="Lucida Calligraphy" panose="03010101010101010101" pitchFamily="66" charset="0"/>
              </a:rPr>
              <a:t>Perspectivas.</a:t>
            </a:r>
            <a:r>
              <a:rPr lang="es-CL" dirty="0" smtClean="0">
                <a:latin typeface="Lucida Calligraphy" panose="03010101010101010101" pitchFamily="66" charset="0"/>
              </a:rPr>
              <a:t/>
            </a:r>
            <a:br>
              <a:rPr lang="es-CL" dirty="0" smtClean="0">
                <a:latin typeface="Lucida Calligraphy" panose="03010101010101010101" pitchFamily="66" charset="0"/>
              </a:rPr>
            </a:br>
            <a:r>
              <a:rPr lang="es-CL" dirty="0" smtClean="0">
                <a:solidFill>
                  <a:srgbClr val="C9BB09"/>
                </a:solidFill>
                <a:latin typeface="Lucida Calligraphy" panose="03010101010101010101" pitchFamily="66" charset="0"/>
              </a:rPr>
              <a:t>Perspectiva Militar.</a:t>
            </a:r>
            <a:endParaRPr lang="es-ES" dirty="0">
              <a:solidFill>
                <a:srgbClr val="C9BB09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1" t="37447" r="29100" b="12344"/>
          <a:stretch/>
        </p:blipFill>
        <p:spPr>
          <a:xfrm>
            <a:off x="6987653" y="2456597"/>
            <a:ext cx="3780431" cy="345288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CuadroTexto 4"/>
          <p:cNvSpPr txBox="1"/>
          <p:nvPr/>
        </p:nvSpPr>
        <p:spPr>
          <a:xfrm>
            <a:off x="2920621" y="2456597"/>
            <a:ext cx="3411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Son aquellas que son particulares de la perspectiva caballera.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7039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solidFill>
                  <a:srgbClr val="FFC000"/>
                </a:solidFill>
                <a:latin typeface="Lucida Calligraphy" panose="03010101010101010101" pitchFamily="66" charset="0"/>
              </a:rPr>
              <a:t>Perspectivas.</a:t>
            </a:r>
            <a:r>
              <a:rPr lang="es-CL" dirty="0" smtClean="0">
                <a:latin typeface="Lucida Calligraphy" panose="03010101010101010101" pitchFamily="66" charset="0"/>
              </a:rPr>
              <a:t/>
            </a:r>
            <a:br>
              <a:rPr lang="es-CL" dirty="0" smtClean="0">
                <a:latin typeface="Lucida Calligraphy" panose="03010101010101010101" pitchFamily="66" charset="0"/>
              </a:rPr>
            </a:br>
            <a:r>
              <a:rPr lang="es-CL" dirty="0" smtClean="0">
                <a:solidFill>
                  <a:srgbClr val="C9BB09"/>
                </a:solidFill>
                <a:latin typeface="Lucida Calligraphy" panose="03010101010101010101" pitchFamily="66" charset="0"/>
              </a:rPr>
              <a:t>Perspectiva Din.</a:t>
            </a:r>
            <a:endParaRPr lang="es-ES" dirty="0">
              <a:solidFill>
                <a:srgbClr val="C9BB09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0" t="48644" r="30044" b="9454"/>
          <a:stretch/>
        </p:blipFill>
        <p:spPr>
          <a:xfrm>
            <a:off x="2456684" y="2828923"/>
            <a:ext cx="3125249" cy="243308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CuadroTexto 4"/>
          <p:cNvSpPr txBox="1"/>
          <p:nvPr/>
        </p:nvSpPr>
        <p:spPr>
          <a:xfrm>
            <a:off x="5813946" y="3029803"/>
            <a:ext cx="61005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La norma que recomienda una </a:t>
            </a:r>
            <a:r>
              <a:rPr lang="es-CL" dirty="0" smtClean="0"/>
              <a:t>perspectiva </a:t>
            </a:r>
            <a:r>
              <a:rPr lang="es-CL" dirty="0" smtClean="0"/>
              <a:t>axonométrica ortogonal dimétrico específica, </a:t>
            </a:r>
            <a:r>
              <a:rPr lang="es-CL" dirty="0" smtClean="0"/>
              <a:t>que se </a:t>
            </a:r>
            <a:r>
              <a:rPr lang="es-CL" dirty="0" smtClean="0"/>
              <a:t>caracteriza por forma 131° 25° entre los ejes XY y ZY, y 97° 10° entre XZ SPN 2 *(raíz cuadrada de 2)/3= 0,943, y en el eje Y es (raíz cuadrada de 2)/3=o, 471, siendo la relación entre ellos cx= cz =2 cy ; o bien,  </a:t>
            </a:r>
            <a:r>
              <a:rPr lang="es-CL" dirty="0" err="1" smtClean="0"/>
              <a:t>ux</a:t>
            </a:r>
            <a:r>
              <a:rPr lang="es-CL" dirty="0" smtClean="0"/>
              <a:t> :uy=1:1/2:1.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2169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solidFill>
                  <a:srgbClr val="FFC000"/>
                </a:solidFill>
                <a:latin typeface="Lucida Calligraphy" panose="03010101010101010101" pitchFamily="66" charset="0"/>
              </a:rPr>
              <a:t>Perspectivas.</a:t>
            </a:r>
            <a:r>
              <a:rPr lang="es-CL" dirty="0" smtClean="0">
                <a:latin typeface="Lucida Calligraphy" panose="03010101010101010101" pitchFamily="66" charset="0"/>
              </a:rPr>
              <a:t/>
            </a:r>
            <a:br>
              <a:rPr lang="es-CL" dirty="0" smtClean="0">
                <a:latin typeface="Lucida Calligraphy" panose="03010101010101010101" pitchFamily="66" charset="0"/>
              </a:rPr>
            </a:br>
            <a:r>
              <a:rPr lang="es-CL" dirty="0" smtClean="0">
                <a:solidFill>
                  <a:srgbClr val="C9BB09"/>
                </a:solidFill>
                <a:latin typeface="Lucida Calligraphy" panose="03010101010101010101" pitchFamily="66" charset="0"/>
              </a:rPr>
              <a:t>Perspectivas Dimetrica.</a:t>
            </a:r>
            <a:endParaRPr lang="es-ES" dirty="0">
              <a:solidFill>
                <a:srgbClr val="C9BB09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7" t="42504" r="33296" b="15956"/>
          <a:stretch/>
        </p:blipFill>
        <p:spPr>
          <a:xfrm>
            <a:off x="7956644" y="2306471"/>
            <a:ext cx="3180046" cy="315263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CuadroTexto 4"/>
          <p:cNvSpPr txBox="1"/>
          <p:nvPr/>
        </p:nvSpPr>
        <p:spPr>
          <a:xfrm>
            <a:off x="3207074" y="4258775"/>
            <a:ext cx="4455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Es una herramienta del dibujo técnico utilizando para representar volúmenes, que forma parte a su vez de la axonometría.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3813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solidFill>
                  <a:srgbClr val="FFC000"/>
                </a:solidFill>
                <a:latin typeface="Lucida Calligraphy" panose="03010101010101010101" pitchFamily="66" charset="0"/>
              </a:rPr>
              <a:t>Perspectivas.</a:t>
            </a:r>
            <a:r>
              <a:rPr lang="es-CL" dirty="0" smtClean="0">
                <a:latin typeface="Lucida Calligraphy" panose="03010101010101010101" pitchFamily="66" charset="0"/>
              </a:rPr>
              <a:t/>
            </a:r>
            <a:br>
              <a:rPr lang="es-CL" dirty="0" smtClean="0">
                <a:latin typeface="Lucida Calligraphy" panose="03010101010101010101" pitchFamily="66" charset="0"/>
              </a:rPr>
            </a:br>
            <a:r>
              <a:rPr lang="es-CL" dirty="0" smtClean="0">
                <a:solidFill>
                  <a:srgbClr val="C9BB09"/>
                </a:solidFill>
                <a:latin typeface="Lucida Calligraphy" panose="03010101010101010101" pitchFamily="66" charset="0"/>
              </a:rPr>
              <a:t>Perspectivas Trimétrico.</a:t>
            </a:r>
            <a:endParaRPr lang="es-ES" dirty="0">
              <a:solidFill>
                <a:srgbClr val="C9BB09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t="46486" r="27878" b="7648"/>
          <a:stretch/>
        </p:blipFill>
        <p:spPr>
          <a:xfrm>
            <a:off x="2210936" y="2429300"/>
            <a:ext cx="4433393" cy="365540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CuadroTexto 4"/>
          <p:cNvSpPr txBox="1"/>
          <p:nvPr/>
        </p:nvSpPr>
        <p:spPr>
          <a:xfrm>
            <a:off x="6919415" y="2429300"/>
            <a:ext cx="45851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Es una proyección axonométrica para representar volumen, en el cual el </a:t>
            </a:r>
            <a:r>
              <a:rPr lang="es-CL" dirty="0" smtClean="0"/>
              <a:t>objeto </a:t>
            </a:r>
            <a:r>
              <a:rPr lang="es-CL" dirty="0" smtClean="0"/>
              <a:t>tridimensional se encuentra inclinado con respecto al “plano de cuadro” de forma que sus tres ejes principales experimentan reducciones diferentes.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8633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 smtClean="0">
                <a:latin typeface="Lucida Calligraphy" panose="03010101010101010101" pitchFamily="66" charset="0"/>
              </a:rPr>
              <a:t>Perspectivas.</a:t>
            </a:r>
            <a:br>
              <a:rPr lang="es-CL" dirty="0" smtClean="0">
                <a:latin typeface="Lucida Calligraphy" panose="03010101010101010101" pitchFamily="66" charset="0"/>
              </a:rPr>
            </a:br>
            <a:r>
              <a:rPr lang="es-CL" dirty="0" smtClean="0">
                <a:latin typeface="Lucida Calligraphy" panose="03010101010101010101" pitchFamily="66" charset="0"/>
              </a:rPr>
              <a:t>Perspectivas Ortogonal.</a:t>
            </a:r>
            <a:br>
              <a:rPr lang="es-CL" dirty="0" smtClean="0">
                <a:latin typeface="Lucida Calligraphy" panose="03010101010101010101" pitchFamily="66" charset="0"/>
              </a:rPr>
            </a:br>
            <a:endParaRPr lang="es-ES" dirty="0">
              <a:latin typeface="Lucida Calligraphy" panose="03010101010101010101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48282" r="17542" b="10539"/>
          <a:stretch/>
        </p:blipFill>
        <p:spPr>
          <a:xfrm>
            <a:off x="5841242" y="3723016"/>
            <a:ext cx="5186150" cy="257519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CuadroTexto 6"/>
          <p:cNvSpPr txBox="1"/>
          <p:nvPr/>
        </p:nvSpPr>
        <p:spPr>
          <a:xfrm>
            <a:off x="2592925" y="1936845"/>
            <a:ext cx="4790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Son </a:t>
            </a:r>
            <a:r>
              <a:rPr lang="es-CL" dirty="0" smtClean="0"/>
              <a:t> aquellas cuyas rectas </a:t>
            </a:r>
            <a:r>
              <a:rPr lang="es-CL" dirty="0" smtClean="0"/>
              <a:t>proyectantes auxiliares son perpendiculares al plano de proyección estableciéndose una relación entre todos los puntos del elemento proyectante con la proyectados.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7434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solidFill>
                  <a:srgbClr val="002060"/>
                </a:solidFill>
                <a:latin typeface="Lucida Calligraphy" panose="03010101010101010101" pitchFamily="66" charset="0"/>
              </a:rPr>
              <a:t>Objetivo </a:t>
            </a:r>
            <a:r>
              <a:rPr lang="es-CL" dirty="0" smtClean="0">
                <a:solidFill>
                  <a:srgbClr val="002060"/>
                </a:solidFill>
                <a:latin typeface="Lucida Calligraphy" panose="03010101010101010101" pitchFamily="66" charset="0"/>
              </a:rPr>
              <a:t>de </a:t>
            </a:r>
            <a:r>
              <a:rPr lang="es-CL" dirty="0" smtClean="0">
                <a:solidFill>
                  <a:srgbClr val="002060"/>
                </a:solidFill>
                <a:latin typeface="Lucida Calligraphy" panose="03010101010101010101" pitchFamily="66" charset="0"/>
              </a:rPr>
              <a:t>Aprendizaje:</a:t>
            </a:r>
            <a:endParaRPr lang="es-ES" dirty="0">
              <a:solidFill>
                <a:srgbClr val="00206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052851" y="2293109"/>
            <a:ext cx="3824467" cy="227956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Innovar al resolver desafíos y problemas de diseño y arquitectura, considerando aspectos estéticos, funcionales, la sustentabilidad ambiental y las evaluaciones críticas de otros. 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9604" y="2242264"/>
            <a:ext cx="1924050" cy="238125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2131945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solidFill>
                  <a:srgbClr val="FFC000"/>
                </a:solidFill>
                <a:latin typeface="Lucida Calligraphy" panose="03010101010101010101" pitchFamily="66" charset="0"/>
              </a:rPr>
              <a:t>Perspectivas.</a:t>
            </a:r>
            <a:r>
              <a:rPr lang="es-CL" dirty="0" smtClean="0">
                <a:latin typeface="Lucida Calligraphy" panose="03010101010101010101" pitchFamily="66" charset="0"/>
              </a:rPr>
              <a:t/>
            </a:r>
            <a:br>
              <a:rPr lang="es-CL" dirty="0" smtClean="0">
                <a:latin typeface="Lucida Calligraphy" panose="03010101010101010101" pitchFamily="66" charset="0"/>
              </a:rPr>
            </a:br>
            <a:r>
              <a:rPr lang="es-CL" dirty="0" smtClean="0">
                <a:solidFill>
                  <a:srgbClr val="C9BB09"/>
                </a:solidFill>
                <a:latin typeface="Lucida Calligraphy" panose="03010101010101010101" pitchFamily="66" charset="0"/>
              </a:rPr>
              <a:t>Perspectiva Oblicua.</a:t>
            </a:r>
            <a:endParaRPr lang="es-ES" dirty="0">
              <a:solidFill>
                <a:srgbClr val="C9BB09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2" t="41690" r="23543" b="6655"/>
          <a:stretch/>
        </p:blipFill>
        <p:spPr>
          <a:xfrm>
            <a:off x="5199797" y="1862628"/>
            <a:ext cx="4167585" cy="312023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CuadroTexto 5"/>
          <p:cNvSpPr txBox="1"/>
          <p:nvPr/>
        </p:nvSpPr>
        <p:spPr>
          <a:xfrm>
            <a:off x="4192371" y="5199797"/>
            <a:ext cx="6182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Son aquellas </a:t>
            </a:r>
            <a:r>
              <a:rPr lang="es-CL" dirty="0" smtClean="0"/>
              <a:t>cuyas rectas proyectantes auxiliares son oblicuas al plano proyección, estableciéndose una relación entre todos los puntos del </a:t>
            </a:r>
            <a:r>
              <a:rPr lang="es-CL" dirty="0" smtClean="0"/>
              <a:t>elemento proyectante </a:t>
            </a:r>
            <a:r>
              <a:rPr lang="es-CL" dirty="0" smtClean="0"/>
              <a:t>con los proyectándose.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981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solidFill>
                  <a:srgbClr val="FFC000"/>
                </a:solidFill>
                <a:latin typeface="Lucida Calligraphy" panose="03010101010101010101" pitchFamily="66" charset="0"/>
              </a:rPr>
              <a:t>Actividad.</a:t>
            </a:r>
            <a:endParaRPr lang="es-ES" dirty="0">
              <a:solidFill>
                <a:srgbClr val="FFC000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7343" y="3914633"/>
            <a:ext cx="2706806" cy="270680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Elipse 6"/>
          <p:cNvSpPr/>
          <p:nvPr/>
        </p:nvSpPr>
        <p:spPr>
          <a:xfrm>
            <a:off x="1466984" y="889380"/>
            <a:ext cx="4681183" cy="24293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 una hoja de block, ilustra un paisaje arquitectónico, utilizando una perspectiva vista </a:t>
            </a:r>
            <a:endParaRPr lang="es-ES" dirty="0"/>
          </a:p>
        </p:txBody>
      </p:sp>
      <p:sp>
        <p:nvSpPr>
          <p:cNvPr id="8" name="Elipse 7"/>
          <p:cNvSpPr/>
          <p:nvPr/>
        </p:nvSpPr>
        <p:spPr>
          <a:xfrm>
            <a:off x="1466984" y="3914633"/>
            <a:ext cx="3425588" cy="1483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Utiliza lápiz grafito, aplicar luces y sombras.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176" y="2962090"/>
            <a:ext cx="3064865" cy="230594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707272" y="2355818"/>
            <a:ext cx="2944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Un ejemplo como debe </a:t>
            </a:r>
            <a:r>
              <a:rPr lang="es-CL" dirty="0" smtClean="0"/>
              <a:t> </a:t>
            </a:r>
            <a:r>
              <a:rPr lang="es-CL" dirty="0" smtClean="0"/>
              <a:t>realizar </a:t>
            </a:r>
            <a:r>
              <a:rPr lang="es-CL" dirty="0" smtClean="0"/>
              <a:t>su</a:t>
            </a:r>
            <a:r>
              <a:rPr lang="es-CL" dirty="0" smtClean="0"/>
              <a:t> </a:t>
            </a:r>
            <a:r>
              <a:rPr lang="es-CL" dirty="0" smtClean="0"/>
              <a:t>trabajo: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8707273" y="5397690"/>
            <a:ext cx="3261814" cy="13579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Cuando se retome las clases presenciales: Vemos los resultados de los </a:t>
            </a:r>
            <a:r>
              <a:rPr lang="es-CL" dirty="0" smtClean="0">
                <a:solidFill>
                  <a:schemeClr val="tx1"/>
                </a:solidFill>
              </a:rPr>
              <a:t>dibujos </a:t>
            </a:r>
            <a:r>
              <a:rPr lang="es-CL" dirty="0" smtClean="0">
                <a:solidFill>
                  <a:schemeClr val="tx1"/>
                </a:solidFill>
              </a:rPr>
              <a:t>arquitectónicos!!!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62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solidFill>
                  <a:srgbClr val="C9BB09"/>
                </a:solidFill>
                <a:latin typeface="Lucida Calligraphy" panose="03010101010101010101" pitchFamily="66" charset="0"/>
              </a:rPr>
              <a:t>Perspectivas.</a:t>
            </a:r>
            <a:endParaRPr lang="es-ES" dirty="0">
              <a:solidFill>
                <a:srgbClr val="C9BB09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9" t="37609" r="24734" b="12283"/>
          <a:stretch/>
        </p:blipFill>
        <p:spPr>
          <a:xfrm>
            <a:off x="6885925" y="1905000"/>
            <a:ext cx="4292955" cy="321971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CuadroTexto 4"/>
          <p:cNvSpPr txBox="1"/>
          <p:nvPr/>
        </p:nvSpPr>
        <p:spPr>
          <a:xfrm>
            <a:off x="3309870" y="1905000"/>
            <a:ext cx="28591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/>
              <a:t>La perspectiva </a:t>
            </a:r>
            <a:r>
              <a:rPr lang="es-CL" sz="2000" dirty="0" smtClean="0"/>
              <a:t>es el artes de dibujar para recrear la profundidad y la posición relativa de los objetos.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224837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s-CL" dirty="0" smtClean="0">
                <a:solidFill>
                  <a:srgbClr val="C9BB09"/>
                </a:solidFill>
                <a:latin typeface="Lucida Calligraphy" panose="03010101010101010101" pitchFamily="66" charset="0"/>
              </a:rPr>
              <a:t>Perspectivas.</a:t>
            </a:r>
            <a:r>
              <a:rPr lang="es-CL" dirty="0" smtClean="0">
                <a:latin typeface="Lucida Calligraphy" panose="03010101010101010101" pitchFamily="66" charset="0"/>
              </a:rPr>
              <a:t/>
            </a:r>
            <a:br>
              <a:rPr lang="es-CL" dirty="0" smtClean="0">
                <a:latin typeface="Lucida Calligraphy" panose="03010101010101010101" pitchFamily="66" charset="0"/>
              </a:rPr>
            </a:br>
            <a:r>
              <a:rPr lang="es-CL" dirty="0" smtClean="0">
                <a:solidFill>
                  <a:srgbClr val="FFC000"/>
                </a:solidFill>
                <a:latin typeface="Lucida Calligraphy" panose="03010101010101010101" pitchFamily="66" charset="0"/>
              </a:rPr>
              <a:t>Perspectiva Lineal.</a:t>
            </a:r>
            <a:endParaRPr lang="es-ES" dirty="0">
              <a:solidFill>
                <a:srgbClr val="FFC000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2" t="39590" r="30007" b="23931"/>
          <a:stretch/>
        </p:blipFill>
        <p:spPr>
          <a:xfrm>
            <a:off x="2981738" y="2541608"/>
            <a:ext cx="3380962" cy="223961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CuadroTexto 4"/>
          <p:cNvSpPr txBox="1"/>
          <p:nvPr/>
        </p:nvSpPr>
        <p:spPr>
          <a:xfrm>
            <a:off x="7048768" y="3061253"/>
            <a:ext cx="4532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Son líneas paralelas que van de cerca a mas lejos convergentes en un punto de fuga lo que crea así una ilusión de profundidad.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7560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solidFill>
                  <a:srgbClr val="FFC000"/>
                </a:solidFill>
                <a:latin typeface="Lucida Calligraphy" panose="03010101010101010101" pitchFamily="66" charset="0"/>
              </a:rPr>
              <a:t>Perspectivas.</a:t>
            </a:r>
            <a:r>
              <a:rPr lang="es-CL" dirty="0" smtClean="0">
                <a:latin typeface="Lucida Calligraphy" panose="03010101010101010101" pitchFamily="66" charset="0"/>
              </a:rPr>
              <a:t/>
            </a:r>
            <a:br>
              <a:rPr lang="es-CL" dirty="0" smtClean="0">
                <a:latin typeface="Lucida Calligraphy" panose="03010101010101010101" pitchFamily="66" charset="0"/>
              </a:rPr>
            </a:br>
            <a:r>
              <a:rPr lang="es-CL" dirty="0" smtClean="0">
                <a:solidFill>
                  <a:srgbClr val="C9BB09"/>
                </a:solidFill>
                <a:latin typeface="Lucida Calligraphy" panose="03010101010101010101" pitchFamily="66" charset="0"/>
              </a:rPr>
              <a:t>Perspectiva Aérea.</a:t>
            </a:r>
            <a:endParaRPr lang="es-ES" dirty="0">
              <a:solidFill>
                <a:srgbClr val="C9BB09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2" t="38632" r="26991" b="20123"/>
          <a:stretch/>
        </p:blipFill>
        <p:spPr>
          <a:xfrm>
            <a:off x="5300135" y="3271233"/>
            <a:ext cx="3978613" cy="2704563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CuadroTexto 4"/>
          <p:cNvSpPr txBox="1"/>
          <p:nvPr/>
        </p:nvSpPr>
        <p:spPr>
          <a:xfrm>
            <a:off x="3580327" y="2034862"/>
            <a:ext cx="7418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Son aquellas que perfeccionan las perspectivas </a:t>
            </a:r>
            <a:r>
              <a:rPr lang="es-CL" dirty="0" smtClean="0"/>
              <a:t>lineales eliminando </a:t>
            </a:r>
            <a:r>
              <a:rPr lang="es-CL" dirty="0" smtClean="0"/>
              <a:t>los limites de formas y color dando una impresión real a la imagen.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3484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solidFill>
                  <a:srgbClr val="FFC000"/>
                </a:solidFill>
                <a:latin typeface="Lucida Calligraphy" panose="03010101010101010101" pitchFamily="66" charset="0"/>
              </a:rPr>
              <a:t>Perspectivas.</a:t>
            </a:r>
            <a:r>
              <a:rPr lang="es-CL" dirty="0" smtClean="0">
                <a:latin typeface="Lucida Calligraphy" panose="03010101010101010101" pitchFamily="66" charset="0"/>
              </a:rPr>
              <a:t/>
            </a:r>
            <a:br>
              <a:rPr lang="es-CL" dirty="0" smtClean="0">
                <a:latin typeface="Lucida Calligraphy" panose="03010101010101010101" pitchFamily="66" charset="0"/>
              </a:rPr>
            </a:br>
            <a:r>
              <a:rPr lang="es-CL" dirty="0" smtClean="0">
                <a:solidFill>
                  <a:srgbClr val="C9BB09"/>
                </a:solidFill>
                <a:latin typeface="Lucida Calligraphy" panose="03010101010101010101" pitchFamily="66" charset="0"/>
              </a:rPr>
              <a:t>Perspectiva Paralela.</a:t>
            </a:r>
            <a:endParaRPr lang="es-ES" dirty="0">
              <a:solidFill>
                <a:srgbClr val="C9BB09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5" t="40158" r="27546" b="16892"/>
          <a:stretch/>
        </p:blipFill>
        <p:spPr>
          <a:xfrm>
            <a:off x="5186764" y="2076516"/>
            <a:ext cx="3724007" cy="279300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CuadroTexto 4"/>
          <p:cNvSpPr txBox="1"/>
          <p:nvPr/>
        </p:nvSpPr>
        <p:spPr>
          <a:xfrm>
            <a:off x="2820473" y="5254580"/>
            <a:ext cx="8139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Es la que consta de una solo punto de fuga que debe estar junto a nosotros.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6525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solidFill>
                  <a:srgbClr val="FFC000"/>
                </a:solidFill>
                <a:latin typeface="Lucida Calligraphy" panose="03010101010101010101" pitchFamily="66" charset="0"/>
              </a:rPr>
              <a:t>Perspectivas.</a:t>
            </a:r>
            <a:r>
              <a:rPr lang="es-CL" dirty="0" smtClean="0">
                <a:latin typeface="Lucida Calligraphy" panose="03010101010101010101" pitchFamily="66" charset="0"/>
              </a:rPr>
              <a:t/>
            </a:r>
            <a:br>
              <a:rPr lang="es-CL" dirty="0" smtClean="0">
                <a:latin typeface="Lucida Calligraphy" panose="03010101010101010101" pitchFamily="66" charset="0"/>
              </a:rPr>
            </a:br>
            <a:r>
              <a:rPr lang="es-CL" dirty="0" smtClean="0">
                <a:solidFill>
                  <a:srgbClr val="C9BB09"/>
                </a:solidFill>
                <a:latin typeface="Lucida Calligraphy" panose="03010101010101010101" pitchFamily="66" charset="0"/>
              </a:rPr>
              <a:t>Perspectivas Oblicua.</a:t>
            </a:r>
            <a:endParaRPr lang="es-ES" dirty="0">
              <a:solidFill>
                <a:srgbClr val="C9BB09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0" t="37075" r="22177" b="11453"/>
          <a:stretch/>
        </p:blipFill>
        <p:spPr>
          <a:xfrm>
            <a:off x="2592925" y="2182430"/>
            <a:ext cx="4637632" cy="343275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CuadroTexto 4"/>
          <p:cNvSpPr txBox="1"/>
          <p:nvPr/>
        </p:nvSpPr>
        <p:spPr>
          <a:xfrm>
            <a:off x="7383373" y="4691859"/>
            <a:ext cx="4121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Llamadas así porque disponen 2 puntos de fugas de las diagonales del objetos.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388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solidFill>
                  <a:srgbClr val="FFC000"/>
                </a:solidFill>
                <a:latin typeface="Lucida Calligraphy" panose="03010101010101010101" pitchFamily="66" charset="0"/>
              </a:rPr>
              <a:t>Perspectivas.</a:t>
            </a:r>
            <a:r>
              <a:rPr lang="es-CL" dirty="0" smtClean="0">
                <a:latin typeface="Lucida Calligraphy" panose="03010101010101010101" pitchFamily="66" charset="0"/>
              </a:rPr>
              <a:t/>
            </a:r>
            <a:br>
              <a:rPr lang="es-CL" dirty="0" smtClean="0">
                <a:latin typeface="Lucida Calligraphy" panose="03010101010101010101" pitchFamily="66" charset="0"/>
              </a:rPr>
            </a:br>
            <a:r>
              <a:rPr lang="es-CL" dirty="0" smtClean="0">
                <a:solidFill>
                  <a:srgbClr val="C9BB09"/>
                </a:solidFill>
                <a:latin typeface="Lucida Calligraphy" panose="03010101010101010101" pitchFamily="66" charset="0"/>
              </a:rPr>
              <a:t>Perspectiva Invertida.</a:t>
            </a:r>
            <a:endParaRPr lang="es-ES" dirty="0">
              <a:solidFill>
                <a:srgbClr val="C9BB09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4" t="36626" r="34939" b="8758"/>
          <a:stretch/>
        </p:blipFill>
        <p:spPr>
          <a:xfrm>
            <a:off x="7237926" y="2143105"/>
            <a:ext cx="2962141" cy="4022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uadroTexto 4"/>
          <p:cNvSpPr txBox="1"/>
          <p:nvPr/>
        </p:nvSpPr>
        <p:spPr>
          <a:xfrm>
            <a:off x="2592925" y="5087155"/>
            <a:ext cx="4056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Son aquellos en las que el punto de fuga está situado adelante, al exterior del cuadro.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1056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solidFill>
                  <a:srgbClr val="FFC000"/>
                </a:solidFill>
                <a:latin typeface="Lucida Calligraphy" panose="03010101010101010101" pitchFamily="66" charset="0"/>
              </a:rPr>
              <a:t>Perspectivas.</a:t>
            </a:r>
            <a:r>
              <a:rPr lang="es-CL" dirty="0" smtClean="0">
                <a:latin typeface="Lucida Calligraphy" panose="03010101010101010101" pitchFamily="66" charset="0"/>
              </a:rPr>
              <a:t/>
            </a:r>
            <a:br>
              <a:rPr lang="es-CL" dirty="0" smtClean="0">
                <a:latin typeface="Lucida Calligraphy" panose="03010101010101010101" pitchFamily="66" charset="0"/>
              </a:rPr>
            </a:br>
            <a:r>
              <a:rPr lang="es-CL" dirty="0" smtClean="0">
                <a:solidFill>
                  <a:srgbClr val="C9BB09"/>
                </a:solidFill>
                <a:latin typeface="Lucida Calligraphy" panose="03010101010101010101" pitchFamily="66" charset="0"/>
              </a:rPr>
              <a:t>Perspectiva de importancia.</a:t>
            </a:r>
            <a:endParaRPr lang="es-ES" dirty="0">
              <a:solidFill>
                <a:srgbClr val="C9BB09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7" t="40592" r="32915" b="12027"/>
          <a:stretch/>
        </p:blipFill>
        <p:spPr>
          <a:xfrm>
            <a:off x="3554009" y="2240924"/>
            <a:ext cx="3494759" cy="376567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CuadroTexto 4"/>
          <p:cNvSpPr txBox="1"/>
          <p:nvPr/>
        </p:nvSpPr>
        <p:spPr>
          <a:xfrm>
            <a:off x="8010659" y="2240924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Es un </a:t>
            </a:r>
            <a:r>
              <a:rPr lang="es-CL" dirty="0" smtClean="0"/>
              <a:t>método </a:t>
            </a:r>
            <a:r>
              <a:rPr lang="es-CL" dirty="0" smtClean="0"/>
              <a:t>de representación que permite resaltar un </a:t>
            </a:r>
            <a:r>
              <a:rPr lang="es-CL" dirty="0" smtClean="0"/>
              <a:t>personaje, </a:t>
            </a:r>
            <a:r>
              <a:rPr lang="es-CL" dirty="0" smtClean="0"/>
              <a:t>es </a:t>
            </a:r>
            <a:r>
              <a:rPr lang="es-CL" dirty="0" smtClean="0"/>
              <a:t>decir, los </a:t>
            </a:r>
            <a:r>
              <a:rPr lang="es-CL" dirty="0" smtClean="0"/>
              <a:t>personajes son importantes entre los presentes de un mismo icono.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8756083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147</TotalTime>
  <Words>601</Words>
  <Application>Microsoft Office PowerPoint</Application>
  <PresentationFormat>Panorámica</PresentationFormat>
  <Paragraphs>50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Lucida Calligraphy</vt:lpstr>
      <vt:lpstr>Wingdings 3</vt:lpstr>
      <vt:lpstr>Espiral</vt:lpstr>
      <vt:lpstr>Presentación de PowerPoint</vt:lpstr>
      <vt:lpstr>Objetivo de Aprendizaje:</vt:lpstr>
      <vt:lpstr>Perspectivas.</vt:lpstr>
      <vt:lpstr>Perspectivas. Perspectiva Lineal.</vt:lpstr>
      <vt:lpstr>Perspectivas. Perspectiva Aérea.</vt:lpstr>
      <vt:lpstr>Perspectivas. Perspectiva Paralela.</vt:lpstr>
      <vt:lpstr>Perspectivas. Perspectivas Oblicua.</vt:lpstr>
      <vt:lpstr>Perspectivas. Perspectiva Invertida.</vt:lpstr>
      <vt:lpstr>Perspectivas. Perspectiva de importancia.</vt:lpstr>
      <vt:lpstr>Perspectivas. Perspectiva en el dibujo.</vt:lpstr>
      <vt:lpstr>Perspectivas. Perspectivas Axonométrica.</vt:lpstr>
      <vt:lpstr>Perspectivas. Perspectivas Caballera.</vt:lpstr>
      <vt:lpstr>Perspectivas. Perspectiva Cónica.</vt:lpstr>
      <vt:lpstr>Perspectivas. Perspectiva Isométrica.</vt:lpstr>
      <vt:lpstr>Perspectivas. Perspectiva Militar.</vt:lpstr>
      <vt:lpstr>Perspectivas. Perspectiva Din.</vt:lpstr>
      <vt:lpstr>Perspectivas. Perspectivas Dimetrica.</vt:lpstr>
      <vt:lpstr>Perspectivas. Perspectivas Trimétrico.</vt:lpstr>
      <vt:lpstr>Perspectivas. Perspectivas Ortogonal. </vt:lpstr>
      <vt:lpstr>Perspectivas. Perspectiva Oblicua.</vt:lpstr>
      <vt:lpstr>Actividad.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24</cp:revision>
  <dcterms:created xsi:type="dcterms:W3CDTF">2020-05-10T01:41:55Z</dcterms:created>
  <dcterms:modified xsi:type="dcterms:W3CDTF">2020-05-11T14:43:55Z</dcterms:modified>
</cp:coreProperties>
</file>